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74" r:id="rId2"/>
    <p:sldId id="277" r:id="rId3"/>
    <p:sldId id="276" r:id="rId4"/>
    <p:sldId id="278" r:id="rId5"/>
    <p:sldId id="279" r:id="rId6"/>
    <p:sldId id="280" r:id="rId7"/>
    <p:sldId id="281" r:id="rId8"/>
    <p:sldId id="282" r:id="rId9"/>
    <p:sldId id="283" r:id="rId10"/>
    <p:sldId id="275" r:id="rId11"/>
  </p:sldIdLst>
  <p:sldSz cx="12192000" cy="6858000"/>
  <p:notesSz cx="7077075" cy="9363075"/>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8"/>
    <p:restoredTop sz="89876"/>
  </p:normalViewPr>
  <p:slideViewPr>
    <p:cSldViewPr snapToGrid="0" snapToObjects="1">
      <p:cViewPr varScale="1">
        <p:scale>
          <a:sx n="104" d="100"/>
          <a:sy n="104" d="100"/>
        </p:scale>
        <p:origin x="954" y="102"/>
      </p:cViewPr>
      <p:guideLst/>
    </p:cSldViewPr>
  </p:slideViewPr>
  <p:notesTextViewPr>
    <p:cViewPr>
      <p:scale>
        <a:sx n="1" d="1"/>
        <a:sy n="1" d="1"/>
      </p:scale>
      <p:origin x="0" y="0"/>
    </p:cViewPr>
  </p:notesTextViewPr>
  <p:notesViewPr>
    <p:cSldViewPr snapToGrid="0" snapToObjects="1">
      <p:cViewPr varScale="1">
        <p:scale>
          <a:sx n="86" d="100"/>
          <a:sy n="86" d="100"/>
        </p:scale>
        <p:origin x="37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F3C10DA6-3B80-C74B-AE15-880F5CDD8E2C}" type="datetimeFigureOut">
              <a:rPr lang="en-US"/>
              <a:pPr>
                <a:defRPr/>
              </a:pPr>
              <a:t>5/26/2017</a:t>
            </a:fld>
            <a:endParaRPr lang="en-US"/>
          </a:p>
        </p:txBody>
      </p:sp>
      <p:sp>
        <p:nvSpPr>
          <p:cNvPr id="4" name="Footer Placeholder 3"/>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1ED16535-896B-B647-A7A8-DC4D684EE2D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eaLnBrk="1" fontAlgn="auto" hangingPunct="1">
              <a:spcBef>
                <a:spcPts val="0"/>
              </a:spcBef>
              <a:spcAft>
                <a:spcPts val="0"/>
              </a:spcAft>
              <a:defRPr sz="1200">
                <a:latin typeface="+mn-lt"/>
              </a:defRPr>
            </a:lvl1pPr>
          </a:lstStyle>
          <a:p>
            <a:pPr>
              <a:defRPr/>
            </a:pPr>
            <a:fld id="{BF6550E8-7ED3-CB4E-AD1E-5AFA3E20D459}" type="datetimeFigureOut">
              <a:rPr lang="en-US"/>
              <a:pPr>
                <a:defRPr/>
              </a:pPr>
              <a:t>5/26/2017</a:t>
            </a:fld>
            <a:endParaRPr lang="en-US"/>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3936" tIns="46968" rIns="93936" bIns="46968" rtlCol="0" anchor="ctr"/>
          <a:lstStyle/>
          <a:p>
            <a:pPr lvl="0"/>
            <a:endParaRPr lang="en-US" noProof="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eaLnBrk="1" fontAlgn="auto" hangingPunct="1">
              <a:spcBef>
                <a:spcPts val="0"/>
              </a:spcBef>
              <a:spcAft>
                <a:spcPts val="0"/>
              </a:spcAft>
              <a:defRPr sz="1200">
                <a:latin typeface="+mn-lt"/>
              </a:defRPr>
            </a:lvl1pPr>
          </a:lstStyle>
          <a:p>
            <a:pPr>
              <a:defRPr/>
            </a:pPr>
            <a:fld id="{AB4103EC-28AA-9141-8C21-780EB434329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1</a:t>
            </a:fld>
            <a:endParaRPr lang="en-US"/>
          </a:p>
        </p:txBody>
      </p:sp>
    </p:spTree>
    <p:extLst>
      <p:ext uri="{BB962C8B-B14F-4D97-AF65-F5344CB8AC3E}">
        <p14:creationId xmlns:p14="http://schemas.microsoft.com/office/powerpoint/2010/main" val="2356610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10</a:t>
            </a:fld>
            <a:endParaRPr lang="en-US"/>
          </a:p>
        </p:txBody>
      </p:sp>
    </p:spTree>
    <p:extLst>
      <p:ext uri="{BB962C8B-B14F-4D97-AF65-F5344CB8AC3E}">
        <p14:creationId xmlns:p14="http://schemas.microsoft.com/office/powerpoint/2010/main" val="109214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err="1"/>
              <a:t>Xamarin</a:t>
            </a:r>
            <a:r>
              <a:rPr lang="en-US" dirty="0"/>
              <a:t> Workbooks is a cross-platform authoring tool providing a blend of documentation and code that is perfect for experimentation, learning, and creating guides and teaching aids,</a:t>
            </a:r>
            <a:r>
              <a:rPr lang="en-US" baseline="0" dirty="0"/>
              <a:t> based on standard Markdown (*.MD) notations.</a:t>
            </a:r>
            <a:endParaRPr lang="en-US" dirty="0"/>
          </a:p>
          <a:p>
            <a:endParaRPr lang="en-US" dirty="0"/>
          </a:p>
          <a:p>
            <a:r>
              <a:rPr lang="en-US" dirty="0"/>
              <a:t>With </a:t>
            </a:r>
            <a:r>
              <a:rPr lang="en-US" dirty="0" err="1"/>
              <a:t>Xamarin</a:t>
            </a:r>
            <a:r>
              <a:rPr lang="en-US" dirty="0"/>
              <a:t> Workbooks you can create a rich, interactive workbook for Android, iOS, Mac, WPF, or the Windows Console, using C#</a:t>
            </a:r>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2</a:t>
            </a:fld>
            <a:endParaRPr lang="en-US"/>
          </a:p>
        </p:txBody>
      </p:sp>
    </p:spTree>
    <p:extLst>
      <p:ext uri="{BB962C8B-B14F-4D97-AF65-F5344CB8AC3E}">
        <p14:creationId xmlns:p14="http://schemas.microsoft.com/office/powerpoint/2010/main" val="149968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Workbook files are essentially Markdown files with a YAML header</a:t>
            </a:r>
            <a:r>
              <a:rPr lang="en-US" baseline="0" dirty="0"/>
              <a:t> and</a:t>
            </a:r>
            <a:r>
              <a:rPr lang="en-US" dirty="0"/>
              <a:t> contain formatted text and “code-fenced” C#. </a:t>
            </a:r>
          </a:p>
          <a:p>
            <a:endParaRPr lang="en-US" dirty="0"/>
          </a:p>
          <a:p>
            <a:r>
              <a:rPr lang="en-US" dirty="0"/>
              <a:t>The file extension for a </a:t>
            </a:r>
            <a:r>
              <a:rPr lang="en-US" dirty="0" err="1"/>
              <a:t>Xamarin</a:t>
            </a:r>
            <a:r>
              <a:rPr lang="en-US" dirty="0"/>
              <a:t> Workbook is “.workbook.” Since workbooks</a:t>
            </a:r>
            <a:r>
              <a:rPr lang="en-US" baseline="0" dirty="0"/>
              <a:t> are markdown and human-readable, y</a:t>
            </a:r>
            <a:r>
              <a:rPr lang="en-US" dirty="0"/>
              <a:t>ou can create a workbook with any text editor, however the </a:t>
            </a:r>
            <a:r>
              <a:rPr lang="en-US" dirty="0" err="1"/>
              <a:t>Xamarin</a:t>
            </a:r>
            <a:r>
              <a:rPr lang="en-US" dirty="0"/>
              <a:t> Workbooks app provides a robust interface for creating and edit workbooks,</a:t>
            </a:r>
            <a:r>
              <a:rPr lang="en-US" baseline="0" dirty="0"/>
              <a:t> and so if the preferred method of creation.</a:t>
            </a:r>
            <a:endParaRPr lang="en-US" b="0" dirty="0"/>
          </a:p>
          <a:p>
            <a:endParaRPr lang="en-US" dirty="0"/>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3</a:t>
            </a:fld>
            <a:endParaRPr lang="en-US"/>
          </a:p>
        </p:txBody>
      </p:sp>
    </p:spTree>
    <p:extLst>
      <p:ext uri="{BB962C8B-B14F-4D97-AF65-F5344CB8AC3E}">
        <p14:creationId xmlns:p14="http://schemas.microsoft.com/office/powerpoint/2010/main" val="507243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a:t>Although not required for</a:t>
            </a:r>
            <a:r>
              <a:rPr lang="en-US" baseline="0" dirty="0"/>
              <a:t> creating workbooks, referencing appropriate </a:t>
            </a:r>
            <a:r>
              <a:rPr lang="en-US" baseline="0" dirty="0" err="1"/>
              <a:t>NuGet</a:t>
            </a:r>
            <a:r>
              <a:rPr lang="en-US" baseline="0" dirty="0"/>
              <a:t> packages is required for working with </a:t>
            </a:r>
            <a:r>
              <a:rPr lang="en-US" baseline="0" dirty="0" err="1"/>
              <a:t>Xamarin.Forms</a:t>
            </a:r>
            <a:r>
              <a:rPr lang="en-US" baseline="0" dirty="0"/>
              <a:t>, </a:t>
            </a:r>
            <a:r>
              <a:rPr lang="en-US" baseline="0" dirty="0" err="1"/>
              <a:t>Xamarin.Android</a:t>
            </a:r>
            <a:r>
              <a:rPr lang="en-US" baseline="0" dirty="0"/>
              <a:t>, and </a:t>
            </a:r>
            <a:r>
              <a:rPr lang="en-US" baseline="0" dirty="0" err="1"/>
              <a:t>Xamarin.iOS</a:t>
            </a:r>
            <a:r>
              <a:rPr lang="en-US" baseline="0" dirty="0"/>
              <a:t> integration.</a:t>
            </a:r>
          </a:p>
          <a:p>
            <a:pPr defTabSz="939363" eaLnBrk="1" fontAlgn="auto" hangingPunct="1">
              <a:spcBef>
                <a:spcPts val="0"/>
              </a:spcBef>
              <a:spcAft>
                <a:spcPts val="0"/>
              </a:spcAft>
              <a:defRPr/>
            </a:pPr>
            <a:endParaRPr lang="en-US" baseline="0" dirty="0"/>
          </a:p>
          <a:p>
            <a:pPr defTabSz="939363" eaLnBrk="1" fontAlgn="auto" hangingPunct="1">
              <a:spcBef>
                <a:spcPts val="0"/>
              </a:spcBef>
              <a:spcAft>
                <a:spcPts val="0"/>
              </a:spcAft>
              <a:defRPr/>
            </a:pPr>
            <a:r>
              <a:rPr lang="en-US" baseline="0" dirty="0"/>
              <a:t>The </a:t>
            </a:r>
            <a:r>
              <a:rPr lang="en-US" baseline="0" dirty="0" err="1"/>
              <a:t>Xamarin</a:t>
            </a:r>
            <a:r>
              <a:rPr lang="en-US" baseline="0" dirty="0"/>
              <a:t> Workbook app provides a simple mechanism for searching and adding </a:t>
            </a:r>
            <a:r>
              <a:rPr lang="en-US" baseline="0" dirty="0" err="1"/>
              <a:t>NuGet</a:t>
            </a:r>
            <a:r>
              <a:rPr lang="en-US" baseline="0" dirty="0"/>
              <a:t> packages to a workbook.</a:t>
            </a:r>
          </a:p>
          <a:p>
            <a:pPr defTabSz="939363" eaLnBrk="1" fontAlgn="auto" hangingPunct="1">
              <a:spcBef>
                <a:spcPts val="0"/>
              </a:spcBef>
              <a:spcAft>
                <a:spcPts val="0"/>
              </a:spcAft>
              <a:defRPr/>
            </a:pPr>
            <a:endParaRPr lang="en-US" baseline="0" dirty="0"/>
          </a:p>
          <a:p>
            <a:pPr defTabSz="939363" eaLnBrk="1" fontAlgn="auto" hangingPunct="1">
              <a:spcBef>
                <a:spcPts val="0"/>
              </a:spcBef>
              <a:spcAft>
                <a:spcPts val="0"/>
              </a:spcAft>
              <a:defRPr/>
            </a:pPr>
            <a:r>
              <a:rPr lang="en-US" baseline="0" dirty="0"/>
              <a:t>When the </a:t>
            </a:r>
            <a:r>
              <a:rPr lang="en-US" baseline="0" dirty="0" err="1"/>
              <a:t>Xamarin.Forms</a:t>
            </a:r>
            <a:r>
              <a:rPr lang="en-US" baseline="0" dirty="0"/>
              <a:t> package is installed for a workbook, the appropriate #r (require) directives are automatically added to a code cell. Additional using statements are optionally added to code cells as needed.</a:t>
            </a:r>
            <a:endParaRPr lang="en-US" dirty="0"/>
          </a:p>
          <a:p>
            <a:endParaRPr lang="en-US" dirty="0"/>
          </a:p>
          <a:p>
            <a:r>
              <a:rPr lang="en-US" dirty="0"/>
              <a:t>These examples,</a:t>
            </a:r>
            <a:r>
              <a:rPr lang="en-US" baseline="0" dirty="0"/>
              <a:t> which come from Part #3, demonstrate the basic code necessary for integrating Xamarin Forms into a workbook.</a:t>
            </a:r>
            <a:endParaRPr lang="en-US" dirty="0"/>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4</a:t>
            </a:fld>
            <a:endParaRPr lang="en-US"/>
          </a:p>
        </p:txBody>
      </p:sp>
    </p:spTree>
    <p:extLst>
      <p:ext uri="{BB962C8B-B14F-4D97-AF65-F5344CB8AC3E}">
        <p14:creationId xmlns:p14="http://schemas.microsoft.com/office/powerpoint/2010/main" val="1808598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dirty="0"/>
              <a:t>When authoring workbooks, creators work with two (2) types</a:t>
            </a:r>
            <a:r>
              <a:rPr lang="en-US" baseline="0" dirty="0"/>
              <a:t> of cells:</a:t>
            </a:r>
          </a:p>
          <a:p>
            <a:pPr marL="176131" indent="-176131" defTabSz="939363" eaLnBrk="1" fontAlgn="auto" hangingPunct="1">
              <a:spcBef>
                <a:spcPts val="0"/>
              </a:spcBef>
              <a:spcAft>
                <a:spcPts val="0"/>
              </a:spcAft>
              <a:buFont typeface="Arial" panose="020B0604020202020204" pitchFamily="34" charset="0"/>
              <a:buChar char="•"/>
              <a:defRPr/>
            </a:pPr>
            <a:r>
              <a:rPr lang="en-US" baseline="0" dirty="0"/>
              <a:t>Documentation cells</a:t>
            </a:r>
          </a:p>
          <a:p>
            <a:pPr marL="176131" indent="-176131" defTabSz="939363" eaLnBrk="1" fontAlgn="auto" hangingPunct="1">
              <a:spcBef>
                <a:spcPts val="0"/>
              </a:spcBef>
              <a:spcAft>
                <a:spcPts val="0"/>
              </a:spcAft>
              <a:buFont typeface="Arial" panose="020B0604020202020204" pitchFamily="34" charset="0"/>
              <a:buChar char="•"/>
              <a:defRPr/>
            </a:pPr>
            <a:r>
              <a:rPr lang="en-US" baseline="0" dirty="0"/>
              <a:t>Code cells</a:t>
            </a:r>
          </a:p>
          <a:p>
            <a:pPr defTabSz="939363" eaLnBrk="1" fontAlgn="auto" hangingPunct="1">
              <a:spcBef>
                <a:spcPts val="0"/>
              </a:spcBef>
              <a:spcAft>
                <a:spcPts val="0"/>
              </a:spcAft>
              <a:defRPr/>
            </a:pPr>
            <a:endParaRPr lang="en-US" dirty="0"/>
          </a:p>
          <a:p>
            <a:pPr defTabSz="939363" eaLnBrk="1" fontAlgn="auto" hangingPunct="1">
              <a:spcBef>
                <a:spcPts val="0"/>
              </a:spcBef>
              <a:spcAft>
                <a:spcPts val="0"/>
              </a:spcAft>
              <a:defRPr/>
            </a:pPr>
            <a:r>
              <a:rPr lang="en-US" dirty="0"/>
              <a:t>All workbooks are a combination of these cell</a:t>
            </a:r>
            <a:r>
              <a:rPr lang="en-US" baseline="0" dirty="0"/>
              <a:t> elements, and management of these elements (adding or removing cells) is provided via the </a:t>
            </a:r>
            <a:r>
              <a:rPr lang="en-US" b="1" baseline="0" dirty="0"/>
              <a:t>cell actions </a:t>
            </a:r>
            <a:r>
              <a:rPr lang="en-US" baseline="0" dirty="0"/>
              <a:t>panel, an “in context” toolbar available as a workbook is being authored.</a:t>
            </a:r>
            <a:endParaRPr lang="en-US" dirty="0"/>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5</a:t>
            </a:fld>
            <a:endParaRPr lang="en-US"/>
          </a:p>
        </p:txBody>
      </p:sp>
    </p:spTree>
    <p:extLst>
      <p:ext uri="{BB962C8B-B14F-4D97-AF65-F5344CB8AC3E}">
        <p14:creationId xmlns:p14="http://schemas.microsoft.com/office/powerpoint/2010/main" val="1119695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defTabSz="939363" eaLnBrk="1" fontAlgn="auto" hangingPunct="1">
              <a:spcBef>
                <a:spcPts val="0"/>
              </a:spcBef>
              <a:spcAft>
                <a:spcPts val="0"/>
              </a:spcAft>
              <a:defRPr/>
            </a:pPr>
            <a:r>
              <a:rPr lang="en-US" b="0" dirty="0"/>
              <a:t>Code in a code cell is always written in C# and follows standard naming conventions</a:t>
            </a:r>
            <a:r>
              <a:rPr lang="en-US" b="0" baseline="0" dirty="0"/>
              <a:t> just as if you were writing code in any C# scenario. Code cells can be executed simply by tapping the Run (arrow) icon or by pressing CTRL + RETURN on a keyboard, and can contain references to code found in previous code cells.</a:t>
            </a:r>
          </a:p>
          <a:p>
            <a:pPr defTabSz="939363" eaLnBrk="1" fontAlgn="auto" hangingPunct="1">
              <a:spcBef>
                <a:spcPts val="0"/>
              </a:spcBef>
              <a:spcAft>
                <a:spcPts val="0"/>
              </a:spcAft>
              <a:defRPr/>
            </a:pPr>
            <a:endParaRPr lang="en-US" b="0" baseline="0" dirty="0"/>
          </a:p>
          <a:p>
            <a:pPr defTabSz="939363" eaLnBrk="1" fontAlgn="auto" hangingPunct="1">
              <a:spcBef>
                <a:spcPts val="0"/>
              </a:spcBef>
              <a:spcAft>
                <a:spcPts val="0"/>
              </a:spcAft>
              <a:defRPr/>
            </a:pPr>
            <a:r>
              <a:rPr lang="en-US" b="0" baseline="0" dirty="0"/>
              <a:t>Formatting and display of code return values can be displayed in common formats directly in the code result pane.</a:t>
            </a:r>
          </a:p>
          <a:p>
            <a:pPr defTabSz="939363" eaLnBrk="1" fontAlgn="auto" hangingPunct="1">
              <a:spcBef>
                <a:spcPts val="0"/>
              </a:spcBef>
              <a:spcAft>
                <a:spcPts val="0"/>
              </a:spcAft>
              <a:defRPr/>
            </a:pPr>
            <a:endParaRPr lang="en-US" b="0" baseline="0" dirty="0"/>
          </a:p>
          <a:p>
            <a:pPr defTabSz="939363" eaLnBrk="1" fontAlgn="auto" hangingPunct="1">
              <a:spcBef>
                <a:spcPts val="0"/>
              </a:spcBef>
              <a:spcAft>
                <a:spcPts val="0"/>
              </a:spcAft>
              <a:defRPr/>
            </a:pPr>
            <a:r>
              <a:rPr lang="en-US" b="0" baseline="0" dirty="0"/>
              <a:t>This example, which comes from Part #3, displays the calculation of elapsed milliseconds since the commonly used “epoch date” of January 1, 1970.</a:t>
            </a:r>
            <a:endParaRPr lang="en-US" b="0" dirty="0"/>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6</a:t>
            </a:fld>
            <a:endParaRPr lang="en-US"/>
          </a:p>
        </p:txBody>
      </p:sp>
    </p:spTree>
    <p:extLst>
      <p:ext uri="{BB962C8B-B14F-4D97-AF65-F5344CB8AC3E}">
        <p14:creationId xmlns:p14="http://schemas.microsoft.com/office/powerpoint/2010/main" val="346543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rtl="0"/>
            <a:r>
              <a:rPr lang="en-US" dirty="0"/>
              <a:t>The </a:t>
            </a:r>
            <a:r>
              <a:rPr lang="en-US" dirty="0" err="1"/>
              <a:t>Xamarin</a:t>
            </a:r>
            <a:r>
              <a:rPr lang="en-US" dirty="0"/>
              <a:t> Inspector, or UI Inspector, is a debugging and exploration tool for both </a:t>
            </a:r>
            <a:r>
              <a:rPr lang="en-US" dirty="0" err="1"/>
              <a:t>Xamarin</a:t>
            </a:r>
            <a:r>
              <a:rPr lang="en-US" baseline="0" dirty="0"/>
              <a:t> Workbooks and</a:t>
            </a:r>
            <a:r>
              <a:rPr lang="en-US" dirty="0"/>
              <a:t> existing apps, allowing you to “inspect” your mobile apps and make changes to the UI live without having to recompile,</a:t>
            </a:r>
            <a:r>
              <a:rPr lang="en-US" baseline="0" dirty="0"/>
              <a:t> including changes to scaling, rotation, and control element colors.</a:t>
            </a:r>
            <a:endParaRPr lang="en-US" dirty="0"/>
          </a:p>
          <a:p>
            <a:pPr rtl="0"/>
            <a:endParaRPr lang="en-US" dirty="0"/>
          </a:p>
          <a:p>
            <a:pPr rtl="0"/>
            <a:r>
              <a:rPr lang="en-US" dirty="0"/>
              <a:t>In</a:t>
            </a:r>
            <a:r>
              <a:rPr lang="en-US" baseline="0" dirty="0"/>
              <a:t> a </a:t>
            </a:r>
            <a:r>
              <a:rPr lang="en-US" baseline="0" dirty="0" err="1"/>
              <a:t>Xamarin</a:t>
            </a:r>
            <a:r>
              <a:rPr lang="en-US" baseline="0" dirty="0"/>
              <a:t> Workbook, the UI Inspector is available via the View Inspector tab.  </a:t>
            </a:r>
          </a:p>
          <a:p>
            <a:pPr rtl="0"/>
            <a:endParaRPr lang="en-US" baseline="0" dirty="0"/>
          </a:p>
          <a:p>
            <a:pPr rtl="0"/>
            <a:r>
              <a:rPr lang="en-US" baseline="0" dirty="0"/>
              <a:t>For Visual Studio </a:t>
            </a:r>
            <a:r>
              <a:rPr lang="en-US" b="1" baseline="0" dirty="0"/>
              <a:t>Enterprise</a:t>
            </a:r>
            <a:r>
              <a:rPr lang="en-US" baseline="0" dirty="0"/>
              <a:t> 2017 users, the UI Inspector is available when running under t</a:t>
            </a:r>
            <a:r>
              <a:rPr lang="en-US" dirty="0"/>
              <a:t>he context of the</a:t>
            </a:r>
            <a:r>
              <a:rPr lang="en-US" baseline="0" dirty="0"/>
              <a:t> </a:t>
            </a:r>
            <a:r>
              <a:rPr lang="en-US" dirty="0"/>
              <a:t>debugger</a:t>
            </a:r>
            <a:r>
              <a:rPr lang="en-US" baseline="0" dirty="0"/>
              <a:t> via the</a:t>
            </a:r>
            <a:r>
              <a:rPr lang="en-US" dirty="0"/>
              <a:t> “Inspect”</a:t>
            </a:r>
            <a:r>
              <a:rPr lang="en-US" baseline="0" dirty="0"/>
              <a:t> button.</a:t>
            </a:r>
            <a:endParaRPr lang="en-US" dirty="0">
              <a:effectLst/>
            </a:endParaRPr>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7</a:t>
            </a:fld>
            <a:endParaRPr lang="en-US"/>
          </a:p>
        </p:txBody>
      </p:sp>
    </p:spTree>
    <p:extLst>
      <p:ext uri="{BB962C8B-B14F-4D97-AF65-F5344CB8AC3E}">
        <p14:creationId xmlns:p14="http://schemas.microsoft.com/office/powerpoint/2010/main" val="1979341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rtl="0"/>
            <a:r>
              <a:rPr lang="en-US" b="0" dirty="0"/>
              <a:t>The XAML Previewer for </a:t>
            </a:r>
            <a:r>
              <a:rPr lang="en-US" b="0" dirty="0" err="1"/>
              <a:t>Xamarin.Forms</a:t>
            </a:r>
            <a:r>
              <a:rPr lang="en-US" b="0" dirty="0"/>
              <a:t> (also</a:t>
            </a:r>
            <a:r>
              <a:rPr lang="en-US" b="0" baseline="0" dirty="0"/>
              <a:t> referred to as the </a:t>
            </a:r>
            <a:r>
              <a:rPr lang="en-US" b="0" baseline="0" dirty="0" err="1"/>
              <a:t>Xamarin.Forms</a:t>
            </a:r>
            <a:r>
              <a:rPr lang="en-US" b="0" baseline="0" dirty="0"/>
              <a:t> Previewer) provides platform-specific</a:t>
            </a:r>
            <a:r>
              <a:rPr lang="en-US" dirty="0"/>
              <a:t> renderings XAML-based pages for display while working with XAML code pages in Visual Studio 2017, and makes it simple to view controls and layouts based on generic phone and tablet form factors for both Android and iOS devices.</a:t>
            </a:r>
          </a:p>
          <a:p>
            <a:pPr rtl="0"/>
            <a:endParaRPr lang="en-US" dirty="0"/>
          </a:p>
          <a:p>
            <a:pPr rtl="0"/>
            <a:r>
              <a:rPr lang="en-US" dirty="0"/>
              <a:t>Edits and adjustments to XAML code reflect immediate in the Previewer, making it simple to tweaks control elements at design time, instead of requiring changes to be deployed to a device or emulator for viewing.</a:t>
            </a:r>
          </a:p>
          <a:p>
            <a:pPr rtl="0"/>
            <a:endParaRPr lang="en-US" dirty="0"/>
          </a:p>
          <a:p>
            <a:pPr rtl="0"/>
            <a:r>
              <a:rPr lang="en-US" dirty="0"/>
              <a:t>The XAML Previewer is also able to understand, interpret, and execute design-time data and binding values, providing an accurate “snapshot” of a user experience while designing a user interface.</a:t>
            </a:r>
          </a:p>
          <a:p>
            <a:pPr rtl="0"/>
            <a:endParaRPr lang="en-US" dirty="0"/>
          </a:p>
          <a:p>
            <a:pPr rtl="0"/>
            <a:r>
              <a:rPr lang="en-US" dirty="0"/>
              <a:t>This example, which comes from Part #3, demonstrates viewing both the XAML code editor and XAML Previewer side=-by-side in Visual Studio 2017.</a:t>
            </a:r>
            <a:endParaRPr lang="en-US" b="0" dirty="0"/>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8</a:t>
            </a:fld>
            <a:endParaRPr lang="en-US"/>
          </a:p>
        </p:txBody>
      </p:sp>
    </p:spTree>
    <p:extLst>
      <p:ext uri="{BB962C8B-B14F-4D97-AF65-F5344CB8AC3E}">
        <p14:creationId xmlns:p14="http://schemas.microsoft.com/office/powerpoint/2010/main" val="31856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dirty="0" err="1"/>
              <a:t>Xamarin</a:t>
            </a:r>
            <a:r>
              <a:rPr lang="en-US" dirty="0"/>
              <a:t> Profiler (only available in Visual Studio 2017 Enterprise) integrates seamlessly with your existing </a:t>
            </a:r>
            <a:r>
              <a:rPr lang="en-US" dirty="0" err="1"/>
              <a:t>Xamarin</a:t>
            </a:r>
            <a:r>
              <a:rPr lang="en-US" dirty="0"/>
              <a:t> toolchain to collect information about your </a:t>
            </a:r>
            <a:r>
              <a:rPr lang="en-US" dirty="0" err="1"/>
              <a:t>Xamarin</a:t>
            </a:r>
            <a:r>
              <a:rPr lang="en-US" dirty="0"/>
              <a:t> apps. </a:t>
            </a:r>
          </a:p>
          <a:p>
            <a:endParaRPr lang="en-US" dirty="0"/>
          </a:p>
          <a:p>
            <a:r>
              <a:rPr lang="en-US" dirty="0"/>
              <a:t>The </a:t>
            </a:r>
            <a:r>
              <a:rPr lang="en-US" dirty="0" err="1"/>
              <a:t>Xamarin</a:t>
            </a:r>
            <a:r>
              <a:rPr lang="en-US" dirty="0"/>
              <a:t> Profiler makes it easy to find memory leaks, resolve performance bottlenecks, and add polish to your apps before distributing them to users. </a:t>
            </a:r>
          </a:p>
          <a:p>
            <a:endParaRPr lang="en-US" dirty="0">
              <a:effectLst/>
            </a:endParaRPr>
          </a:p>
          <a:p>
            <a:r>
              <a:rPr lang="en-US" dirty="0">
                <a:effectLst/>
              </a:rPr>
              <a:t>The Profiler uses:</a:t>
            </a:r>
          </a:p>
          <a:p>
            <a:pPr marL="176131" indent="-176131">
              <a:buFont typeface="Arial" panose="020B0604020202020204" pitchFamily="34" charset="0"/>
              <a:buChar char="•"/>
            </a:pPr>
            <a:r>
              <a:rPr lang="en-US" dirty="0"/>
              <a:t>Allocations for tracking memory</a:t>
            </a:r>
          </a:p>
          <a:p>
            <a:pPr marL="176131" indent="-176131">
              <a:buFont typeface="Arial" panose="020B0604020202020204" pitchFamily="34" charset="0"/>
              <a:buChar char="•"/>
            </a:pPr>
            <a:r>
              <a:rPr lang="en-US" dirty="0"/>
              <a:t>Time Profiler for tracking performance</a:t>
            </a:r>
          </a:p>
          <a:p>
            <a:pPr marL="176131" indent="-176131">
              <a:buFont typeface="Arial" panose="020B0604020202020204" pitchFamily="34" charset="0"/>
              <a:buChar char="•"/>
            </a:pPr>
            <a:r>
              <a:rPr lang="en-US" dirty="0"/>
              <a:t>Cycle for tracking memory cycles</a:t>
            </a:r>
            <a:endParaRPr lang="en-US" dirty="0">
              <a:effectLst/>
            </a:endParaRPr>
          </a:p>
        </p:txBody>
      </p:sp>
      <p:sp>
        <p:nvSpPr>
          <p:cNvPr id="4" name="Slide Number Placeholder 3"/>
          <p:cNvSpPr>
            <a:spLocks noGrp="1"/>
          </p:cNvSpPr>
          <p:nvPr>
            <p:ph type="sldNum" sz="quarter" idx="10"/>
          </p:nvPr>
        </p:nvSpPr>
        <p:spPr/>
        <p:txBody>
          <a:bodyPr/>
          <a:lstStyle/>
          <a:p>
            <a:pPr>
              <a:defRPr/>
            </a:pPr>
            <a:fld id="{AB4103EC-28AA-9141-8C21-780EB4343291}" type="slidenum">
              <a:rPr lang="en-US" smtClean="0"/>
              <a:pPr>
                <a:defRPr/>
              </a:pPr>
              <a:t>9</a:t>
            </a:fld>
            <a:endParaRPr lang="en-US"/>
          </a:p>
        </p:txBody>
      </p:sp>
    </p:spTree>
    <p:extLst>
      <p:ext uri="{BB962C8B-B14F-4D97-AF65-F5344CB8AC3E}">
        <p14:creationId xmlns:p14="http://schemas.microsoft.com/office/powerpoint/2010/main" val="1797855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75182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F572B4B-CD03-7D4B-9D41-9D663205E2BA}" type="datetimeFigureOut">
              <a:rPr lang="en-US"/>
              <a:pPr>
                <a:defRPr/>
              </a:pPr>
              <a:t>5/26/2017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3DFABF-EFF9-1D42-ACEF-B1B5357B91A3}" type="slidenum">
              <a:rPr lang="en-US"/>
              <a:pPr>
                <a:defRPr/>
              </a:pPr>
              <a:t>‹#›</a:t>
            </a:fld>
            <a:endParaRPr lang="en-US"/>
          </a:p>
        </p:txBody>
      </p:sp>
    </p:spTree>
    <p:extLst>
      <p:ext uri="{BB962C8B-B14F-4D97-AF65-F5344CB8AC3E}">
        <p14:creationId xmlns:p14="http://schemas.microsoft.com/office/powerpoint/2010/main" val="81640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72922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9C4D7D-1E03-1D4A-A79D-90AF687F0218}" type="datetimeFigureOut">
              <a:rPr lang="en-US"/>
              <a:pPr>
                <a:defRPr/>
              </a:pPr>
              <a:t>5/26/2017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C1B4697-F522-F740-BF9B-FB4739704001}" type="slidenum">
              <a:rPr lang="en-US"/>
              <a:pPr>
                <a:defRPr/>
              </a:pPr>
              <a:t>‹#›</a:t>
            </a:fld>
            <a:endParaRPr lang="en-US"/>
          </a:p>
        </p:txBody>
      </p:sp>
    </p:spTree>
    <p:extLst>
      <p:ext uri="{BB962C8B-B14F-4D97-AF65-F5344CB8AC3E}">
        <p14:creationId xmlns:p14="http://schemas.microsoft.com/office/powerpoint/2010/main" val="965582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496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B1FEF35F-91E4-4349-AE06-CC9672AD68A0}" type="datetimeFigureOut">
              <a:rPr lang="en-US"/>
              <a:pPr>
                <a:defRPr/>
              </a:pPr>
              <a:t>5/26/2017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FAE7B430-F03A-DB4E-AFA2-1C04C8E87DF0}" type="slidenum">
              <a:rPr lang="en-US"/>
              <a:pPr>
                <a:defRPr/>
              </a:pPr>
              <a:t>‹#›</a:t>
            </a:fld>
            <a:endParaRPr lang="en-US"/>
          </a:p>
        </p:txBody>
      </p:sp>
    </p:spTree>
    <p:extLst>
      <p:ext uri="{BB962C8B-B14F-4D97-AF65-F5344CB8AC3E}">
        <p14:creationId xmlns:p14="http://schemas.microsoft.com/office/powerpoint/2010/main" val="1453303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304C16EF-FF01-5447-8070-84623A8BE210}" type="datetimeFigureOut">
              <a:rPr lang="en-US"/>
              <a:pPr>
                <a:defRPr/>
              </a:pPr>
              <a:t>5/26/2017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D4D8424E-AC7B-2345-A5C8-0436CC385BC8}" type="slidenum">
              <a:rPr lang="en-US"/>
              <a:pPr>
                <a:defRPr/>
              </a:pPr>
              <a:t>‹#›</a:t>
            </a:fld>
            <a:endParaRPr lang="en-US"/>
          </a:p>
        </p:txBody>
      </p:sp>
    </p:spTree>
    <p:extLst>
      <p:ext uri="{BB962C8B-B14F-4D97-AF65-F5344CB8AC3E}">
        <p14:creationId xmlns:p14="http://schemas.microsoft.com/office/powerpoint/2010/main" val="189343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40F00CE4-56AA-894A-BE7D-F8F3087A88CB}" type="datetimeFigureOut">
              <a:rPr lang="en-US"/>
              <a:pPr>
                <a:defRPr/>
              </a:pPr>
              <a:t>5/26/2017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651BE746-1E7A-7F47-A015-A9F58549F7D1}" type="slidenum">
              <a:rPr lang="en-US"/>
              <a:pPr>
                <a:defRPr/>
              </a:pPr>
              <a:t>‹#›</a:t>
            </a:fld>
            <a:endParaRPr lang="en-US"/>
          </a:p>
        </p:txBody>
      </p:sp>
    </p:spTree>
    <p:extLst>
      <p:ext uri="{BB962C8B-B14F-4D97-AF65-F5344CB8AC3E}">
        <p14:creationId xmlns:p14="http://schemas.microsoft.com/office/powerpoint/2010/main" val="187512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ABDC9C97-3579-3447-9694-6CD022DBFBEE}" type="datetimeFigureOut">
              <a:rPr lang="en-US"/>
              <a:pPr>
                <a:defRPr/>
              </a:pPr>
              <a:t>5/26/2017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080BD976-F2C3-7E4C-95E0-E0918883CF04}" type="slidenum">
              <a:rPr lang="en-US"/>
              <a:pPr>
                <a:defRPr/>
              </a:pPr>
              <a:t>‹#›</a:t>
            </a:fld>
            <a:endParaRPr lang="en-US"/>
          </a:p>
        </p:txBody>
      </p:sp>
    </p:spTree>
    <p:extLst>
      <p:ext uri="{BB962C8B-B14F-4D97-AF65-F5344CB8AC3E}">
        <p14:creationId xmlns:p14="http://schemas.microsoft.com/office/powerpoint/2010/main" val="903523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46760411-B678-104F-8B20-561D34204EC8}" type="datetimeFigureOut">
              <a:rPr lang="en-US"/>
              <a:pPr>
                <a:defRPr/>
              </a:pPr>
              <a:t>5/26/2017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82ED409-2834-B240-9516-A856E9CCCC8C}" type="slidenum">
              <a:rPr lang="en-US"/>
              <a:pPr>
                <a:defRPr/>
              </a:pPr>
              <a:t>‹#›</a:t>
            </a:fld>
            <a:endParaRPr lang="en-US"/>
          </a:p>
        </p:txBody>
      </p:sp>
    </p:spTree>
    <p:extLst>
      <p:ext uri="{BB962C8B-B14F-4D97-AF65-F5344CB8AC3E}">
        <p14:creationId xmlns:p14="http://schemas.microsoft.com/office/powerpoint/2010/main" val="65999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036A6DD1-2023-5546-B67A-FF6421A1E5A5}" type="datetimeFigureOut">
              <a:rPr lang="en-US"/>
              <a:pPr>
                <a:defRPr/>
              </a:pPr>
              <a:t>5/26/2017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5285D3D4-3B56-184B-A532-A7D192E2D37C}" type="slidenum">
              <a:rPr lang="en-US"/>
              <a:pPr>
                <a:defRPr/>
              </a:pPr>
              <a:t>‹#›</a:t>
            </a:fld>
            <a:endParaRPr lang="en-US"/>
          </a:p>
        </p:txBody>
      </p:sp>
    </p:spTree>
    <p:extLst>
      <p:ext uri="{BB962C8B-B14F-4D97-AF65-F5344CB8AC3E}">
        <p14:creationId xmlns:p14="http://schemas.microsoft.com/office/powerpoint/2010/main" val="72373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11E0477C-7B40-F147-8409-E2D6AE53981D}" type="datetimeFigureOut">
              <a:rPr lang="en-US"/>
              <a:pPr>
                <a:defRPr/>
              </a:pPr>
              <a:t>5/26/2017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24DFE8DA-FDF3-C549-9ED0-867DC5162570}" type="slidenum">
              <a:rPr lang="en-US"/>
              <a:pPr>
                <a:defRPr/>
              </a:pPr>
              <a:t>‹#›</a:t>
            </a:fld>
            <a:endParaRPr lang="en-US"/>
          </a:p>
        </p:txBody>
      </p:sp>
    </p:spTree>
    <p:extLst>
      <p:ext uri="{BB962C8B-B14F-4D97-AF65-F5344CB8AC3E}">
        <p14:creationId xmlns:p14="http://schemas.microsoft.com/office/powerpoint/2010/main" val="449810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9325ABBD-D7AD-F743-8883-1719CB8405EF}" type="datetimeFigureOut">
              <a:rPr lang="en-US"/>
              <a:pPr>
                <a:defRPr/>
              </a:pPr>
              <a:t>5/26/2017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108A4514-B460-F641-BA1B-EEE826B0AF9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5913437" y="3702646"/>
            <a:ext cx="5344175" cy="565727"/>
          </a:xfrm>
        </p:spPr>
        <p:txBody>
          <a:bodyPr/>
          <a:lstStyle/>
          <a:p>
            <a:r>
              <a:rPr lang="en-US" sz="2800" b="0"/>
              <a:t>PART 3: </a:t>
            </a:r>
            <a:r>
              <a:rPr lang="en-US" sz="2800" b="0" dirty="0" err="1"/>
              <a:t>Xamarin</a:t>
            </a:r>
            <a:r>
              <a:rPr lang="en-US" sz="2800" b="0" dirty="0"/>
              <a:t> Workbooks, </a:t>
            </a:r>
            <a:br>
              <a:rPr lang="en-US" sz="2800" b="0" dirty="0"/>
            </a:br>
            <a:r>
              <a:rPr lang="en-US" sz="2800" b="0" dirty="0"/>
              <a:t>UI Inspector, Previewer, </a:t>
            </a:r>
            <a:br>
              <a:rPr lang="en-US" sz="2800" b="0" dirty="0"/>
            </a:br>
            <a:r>
              <a:rPr lang="en-US" sz="2800" b="0" dirty="0"/>
              <a:t>and Profiler</a:t>
            </a:r>
          </a:p>
        </p:txBody>
      </p:sp>
      <p:sp>
        <p:nvSpPr>
          <p:cNvPr id="3" name="Title 1"/>
          <p:cNvSpPr txBox="1">
            <a:spLocks/>
          </p:cNvSpPr>
          <p:nvPr/>
        </p:nvSpPr>
        <p:spPr bwMode="auto">
          <a:xfrm>
            <a:off x="5913438" y="2595741"/>
            <a:ext cx="5162550" cy="56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600" b="1" i="0" kern="1200">
                <a:solidFill>
                  <a:schemeClr val="bg1"/>
                </a:solidFill>
                <a:latin typeface="Segoe UI" charset="0"/>
                <a:ea typeface="Segoe UI" charset="0"/>
                <a:cs typeface="Segoe UI"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a:lstStyle>
          <a:p>
            <a:r>
              <a:rPr lang="en-US" altLang="en-US" dirty="0"/>
              <a:t>OPERATION:</a:t>
            </a:r>
            <a:br>
              <a:rPr lang="en-US" altLang="en-US" dirty="0"/>
            </a:br>
            <a:r>
              <a:rPr lang="en-US" altLang="en-US" dirty="0"/>
              <a:t>REMOTE RESUPPLY</a:t>
            </a:r>
          </a:p>
        </p:txBody>
      </p:sp>
    </p:spTree>
    <p:extLst>
      <p:ext uri="{BB962C8B-B14F-4D97-AF65-F5344CB8AC3E}">
        <p14:creationId xmlns:p14="http://schemas.microsoft.com/office/powerpoint/2010/main" val="88085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ctrTitle"/>
          </p:nvPr>
        </p:nvSpPr>
        <p:spPr>
          <a:xfrm>
            <a:off x="1524000" y="1579563"/>
            <a:ext cx="9144000" cy="1546225"/>
          </a:xfrm>
        </p:spPr>
        <p:txBody>
          <a:bodyPr/>
          <a:lstStyle/>
          <a:p>
            <a:r>
              <a:rPr lang="en-US" dirty="0"/>
              <a:t>Lab Walkthrough</a:t>
            </a:r>
            <a:endParaRPr lang="en-US" altLang="en-US" dirty="0"/>
          </a:p>
        </p:txBody>
      </p:sp>
      <p:sp>
        <p:nvSpPr>
          <p:cNvPr id="17410" name="Subtitle 2"/>
          <p:cNvSpPr>
            <a:spLocks noGrp="1"/>
          </p:cNvSpPr>
          <p:nvPr>
            <p:ph type="subTitle" idx="1"/>
          </p:nvPr>
        </p:nvSpPr>
        <p:spPr>
          <a:xfrm>
            <a:off x="1524000" y="3216275"/>
            <a:ext cx="9144000" cy="1701800"/>
          </a:xfrm>
        </p:spPr>
        <p:txBody>
          <a:bodyPr/>
          <a:lstStyle/>
          <a:p>
            <a:r>
              <a:rPr lang="en-US" dirty="0" err="1"/>
              <a:t>Xamarin</a:t>
            </a:r>
            <a:r>
              <a:rPr lang="en-US" dirty="0"/>
              <a:t> Workbooks, UI Inspector, Previewer, and Profiler</a:t>
            </a:r>
          </a:p>
          <a:p>
            <a:endParaRPr lang="en-US" dirty="0"/>
          </a:p>
        </p:txBody>
      </p:sp>
    </p:spTree>
    <p:extLst>
      <p:ext uri="{BB962C8B-B14F-4D97-AF65-F5344CB8AC3E}">
        <p14:creationId xmlns:p14="http://schemas.microsoft.com/office/powerpoint/2010/main" val="92335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lstStyle/>
          <a:p>
            <a:r>
              <a:rPr lang="en-US" dirty="0" err="1"/>
              <a:t>Xamarin</a:t>
            </a:r>
            <a:r>
              <a:rPr lang="en-US" dirty="0"/>
              <a:t> Workbooks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lvl="0" indent="-342900">
              <a:lnSpc>
                <a:spcPct val="100000"/>
              </a:lnSpc>
              <a:spcBef>
                <a:spcPts val="0"/>
              </a:spcBef>
              <a:buFont typeface="Arial" charset="0"/>
              <a:buChar char="•"/>
              <a:defRPr/>
            </a:pPr>
            <a:r>
              <a:rPr lang="en-US" dirty="0"/>
              <a:t>Combine documentation with interactive code execution</a:t>
            </a:r>
          </a:p>
          <a:p>
            <a:pPr marL="342900" lvl="0" indent="-342900">
              <a:lnSpc>
                <a:spcPct val="100000"/>
              </a:lnSpc>
              <a:spcBef>
                <a:spcPts val="0"/>
              </a:spcBef>
              <a:buFont typeface="Arial" charset="0"/>
              <a:buChar char="•"/>
              <a:defRPr/>
            </a:pPr>
            <a:r>
              <a:rPr lang="en-US" dirty="0"/>
              <a:t>Use standard Markdown </a:t>
            </a:r>
            <a:br>
              <a:rPr lang="en-US" dirty="0"/>
            </a:br>
            <a:r>
              <a:rPr lang="en-US" dirty="0"/>
              <a:t>(*.MD) notations</a:t>
            </a:r>
          </a:p>
          <a:p>
            <a:pPr marL="342900" lvl="0" indent="-342900">
              <a:lnSpc>
                <a:spcPct val="100000"/>
              </a:lnSpc>
              <a:spcBef>
                <a:spcPts val="0"/>
              </a:spcBef>
              <a:buFont typeface="Arial" charset="0"/>
              <a:buChar char="•"/>
              <a:defRPr/>
            </a:pPr>
            <a:r>
              <a:rPr lang="en-US" dirty="0"/>
              <a:t>Written in C#</a:t>
            </a:r>
          </a:p>
          <a:p>
            <a:pPr marL="342900" lvl="0" indent="-342900">
              <a:lnSpc>
                <a:spcPct val="100000"/>
              </a:lnSpc>
              <a:spcBef>
                <a:spcPts val="0"/>
              </a:spcBef>
              <a:buFont typeface="Arial" charset="0"/>
              <a:buChar char="•"/>
              <a:defRPr/>
            </a:pPr>
            <a:r>
              <a:rPr lang="en-US" dirty="0"/>
              <a:t>Workbooks can target </a:t>
            </a:r>
            <a:br>
              <a:rPr lang="en-US" dirty="0"/>
            </a:br>
            <a:r>
              <a:rPr lang="en-US" dirty="0"/>
              <a:t>Android, iOS, Mac, WPF, </a:t>
            </a:r>
            <a:br>
              <a:rPr lang="en-US" dirty="0"/>
            </a:br>
            <a:r>
              <a:rPr lang="en-US" dirty="0"/>
              <a:t>or Windows Console</a:t>
            </a:r>
          </a:p>
          <a:p>
            <a:endParaRPr lang="en-US" altLang="en-US" dirty="0"/>
          </a:p>
        </p:txBody>
      </p:sp>
      <p:grpSp>
        <p:nvGrpSpPr>
          <p:cNvPr id="5" name="Group 4"/>
          <p:cNvGrpSpPr/>
          <p:nvPr/>
        </p:nvGrpSpPr>
        <p:grpSpPr>
          <a:xfrm>
            <a:off x="8884321" y="1551278"/>
            <a:ext cx="1968046" cy="2734619"/>
            <a:chOff x="3606800" y="2064695"/>
            <a:chExt cx="1968046" cy="2734619"/>
          </a:xfrm>
        </p:grpSpPr>
        <p:sp>
          <p:nvSpPr>
            <p:cNvPr id="6" name="Rectangle 5"/>
            <p:cNvSpPr/>
            <p:nvPr/>
          </p:nvSpPr>
          <p:spPr>
            <a:xfrm>
              <a:off x="3606800" y="2064695"/>
              <a:ext cx="1293011" cy="1986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86200" y="2438702"/>
              <a:ext cx="1293011" cy="1986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81835" y="2812709"/>
              <a:ext cx="1293011" cy="1986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Apps or Emulators</a:t>
              </a:r>
            </a:p>
          </p:txBody>
        </p:sp>
      </p:grpSp>
      <p:sp>
        <p:nvSpPr>
          <p:cNvPr id="10" name="Rectangle 9"/>
          <p:cNvSpPr/>
          <p:nvPr/>
        </p:nvSpPr>
        <p:spPr>
          <a:xfrm>
            <a:off x="5710885" y="1460198"/>
            <a:ext cx="2652365" cy="387349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5964883" y="1714500"/>
            <a:ext cx="2118965" cy="3421993"/>
            <a:chOff x="1092197" y="2438702"/>
            <a:chExt cx="2118965" cy="3421993"/>
          </a:xfrm>
        </p:grpSpPr>
        <p:sp>
          <p:nvSpPr>
            <p:cNvPr id="12" name="Rectangle 11"/>
            <p:cNvSpPr/>
            <p:nvPr/>
          </p:nvSpPr>
          <p:spPr>
            <a:xfrm>
              <a:off x="1092197" y="2438702"/>
              <a:ext cx="2118965" cy="374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Documentation</a:t>
              </a:r>
            </a:p>
          </p:txBody>
        </p:sp>
        <p:sp>
          <p:nvSpPr>
            <p:cNvPr id="13" name="Rectangle 12"/>
            <p:cNvSpPr/>
            <p:nvPr/>
          </p:nvSpPr>
          <p:spPr>
            <a:xfrm>
              <a:off x="1092197" y="2946700"/>
              <a:ext cx="2118965" cy="374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sp>
          <p:nvSpPr>
            <p:cNvPr id="14" name="Rectangle 13"/>
            <p:cNvSpPr/>
            <p:nvPr/>
          </p:nvSpPr>
          <p:spPr>
            <a:xfrm>
              <a:off x="1092197" y="3454698"/>
              <a:ext cx="2118965" cy="374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Documentation</a:t>
              </a:r>
            </a:p>
          </p:txBody>
        </p:sp>
        <p:sp>
          <p:nvSpPr>
            <p:cNvPr id="15" name="Rectangle 14"/>
            <p:cNvSpPr/>
            <p:nvPr/>
          </p:nvSpPr>
          <p:spPr>
            <a:xfrm>
              <a:off x="1092197" y="3962696"/>
              <a:ext cx="2118965" cy="374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sp>
          <p:nvSpPr>
            <p:cNvPr id="16" name="Rectangle 15"/>
            <p:cNvSpPr/>
            <p:nvPr/>
          </p:nvSpPr>
          <p:spPr>
            <a:xfrm>
              <a:off x="1092197" y="4470694"/>
              <a:ext cx="2118965" cy="374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Documentation</a:t>
              </a:r>
            </a:p>
          </p:txBody>
        </p:sp>
        <p:sp>
          <p:nvSpPr>
            <p:cNvPr id="17" name="Rectangle 16"/>
            <p:cNvSpPr/>
            <p:nvPr/>
          </p:nvSpPr>
          <p:spPr>
            <a:xfrm>
              <a:off x="1092197" y="4978692"/>
              <a:ext cx="2118965" cy="374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a:t>
              </a:r>
            </a:p>
          </p:txBody>
        </p:sp>
        <p:sp>
          <p:nvSpPr>
            <p:cNvPr id="18" name="Rectangle 17"/>
            <p:cNvSpPr/>
            <p:nvPr/>
          </p:nvSpPr>
          <p:spPr>
            <a:xfrm>
              <a:off x="1092197" y="5486688"/>
              <a:ext cx="2118965" cy="374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Documentation</a:t>
              </a:r>
            </a:p>
          </p:txBody>
        </p:sp>
      </p:grpSp>
    </p:spTree>
    <p:extLst>
      <p:ext uri="{BB962C8B-B14F-4D97-AF65-F5344CB8AC3E}">
        <p14:creationId xmlns:p14="http://schemas.microsoft.com/office/powerpoint/2010/main" val="84211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t>Creating </a:t>
            </a:r>
            <a:r>
              <a:rPr lang="en-US" dirty="0" err="1"/>
              <a:t>Xamarin</a:t>
            </a:r>
            <a:r>
              <a:rPr lang="en-US" dirty="0"/>
              <a:t> Workbooks</a:t>
            </a:r>
            <a:endParaRPr lang="en-US" altLang="en-US" dirty="0"/>
          </a:p>
        </p:txBody>
      </p:sp>
      <p:pic>
        <p:nvPicPr>
          <p:cNvPr id="4" name="Picture 3"/>
          <p:cNvPicPr>
            <a:picLocks noChangeAspect="1"/>
          </p:cNvPicPr>
          <p:nvPr/>
        </p:nvPicPr>
        <p:blipFill>
          <a:blip r:embed="rId3"/>
          <a:stretch>
            <a:fillRect/>
          </a:stretch>
        </p:blipFill>
        <p:spPr>
          <a:xfrm>
            <a:off x="5740869" y="2267535"/>
            <a:ext cx="5286375" cy="3333750"/>
          </a:xfrm>
          <a:prstGeom prst="rect">
            <a:avLst/>
          </a:prstGeom>
        </p:spPr>
      </p:pic>
      <p:sp>
        <p:nvSpPr>
          <p:cNvPr id="5" name="Rectangle 4"/>
          <p:cNvSpPr/>
          <p:nvPr/>
        </p:nvSpPr>
        <p:spPr>
          <a:xfrm>
            <a:off x="1163451" y="2407782"/>
            <a:ext cx="2575034" cy="2834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charset="0"/>
                <a:ea typeface="Segoe UI" charset="0"/>
                <a:cs typeface="Segoe UI" charset="0"/>
              </a:rPr>
              <a:t>Text file with a *.workbook extension</a:t>
            </a:r>
          </a:p>
        </p:txBody>
      </p:sp>
      <p:sp>
        <p:nvSpPr>
          <p:cNvPr id="6" name="Arrow: Left-Right 6"/>
          <p:cNvSpPr/>
          <p:nvPr/>
        </p:nvSpPr>
        <p:spPr>
          <a:xfrm>
            <a:off x="4098546" y="3457093"/>
            <a:ext cx="1282262" cy="735724"/>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550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normAutofit fontScale="90000"/>
          </a:bodyPr>
          <a:lstStyle/>
          <a:p>
            <a:r>
              <a:rPr lang="en-US" dirty="0"/>
              <a:t>Integrating Workbooks with </a:t>
            </a:r>
            <a:r>
              <a:rPr lang="en-US" dirty="0" err="1"/>
              <a:t>Xamarin</a:t>
            </a:r>
            <a:r>
              <a:rPr lang="en-US" dirty="0"/>
              <a:t> Forms</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Add the </a:t>
            </a:r>
            <a:r>
              <a:rPr lang="en-US" dirty="0" err="1"/>
              <a:t>Xamarin.Forms</a:t>
            </a:r>
            <a:r>
              <a:rPr lang="en-US" dirty="0"/>
              <a:t> </a:t>
            </a:r>
            <a:br>
              <a:rPr lang="en-US" dirty="0"/>
            </a:br>
            <a:r>
              <a:rPr lang="en-US" dirty="0"/>
              <a:t>via a </a:t>
            </a:r>
            <a:r>
              <a:rPr lang="en-US" dirty="0" err="1"/>
              <a:t>NuGet</a:t>
            </a:r>
            <a:r>
              <a:rPr lang="en-US" dirty="0"/>
              <a:t> Package</a:t>
            </a:r>
          </a:p>
          <a:p>
            <a:pPr marL="342900" indent="-342900">
              <a:buFont typeface="Arial" charset="0"/>
              <a:buChar char="•"/>
            </a:pPr>
            <a:r>
              <a:rPr lang="en-US" dirty="0"/>
              <a:t>Add appropriate </a:t>
            </a:r>
            <a:br>
              <a:rPr lang="en-US" dirty="0"/>
            </a:br>
            <a:r>
              <a:rPr lang="en-US" dirty="0"/>
              <a:t>using statements</a:t>
            </a:r>
          </a:p>
          <a:p>
            <a:pPr marL="342900" indent="-342900">
              <a:buFont typeface="Arial" charset="0"/>
              <a:buChar char="•"/>
            </a:pPr>
            <a:r>
              <a:rPr lang="en-US" dirty="0"/>
              <a:t>Get a reference to the “</a:t>
            </a:r>
            <a:r>
              <a:rPr lang="en-US" dirty="0" err="1"/>
              <a:t>MainPage</a:t>
            </a:r>
            <a:r>
              <a:rPr lang="en-US" dirty="0"/>
              <a:t>” property</a:t>
            </a:r>
          </a:p>
          <a:p>
            <a:pPr marL="342900" indent="-342900">
              <a:buFont typeface="Arial" charset="0"/>
              <a:buChar char="•"/>
            </a:pPr>
            <a:r>
              <a:rPr lang="en-US" dirty="0"/>
              <a:t>Write C# code to </a:t>
            </a:r>
            <a:br>
              <a:rPr lang="en-US" dirty="0"/>
            </a:br>
            <a:r>
              <a:rPr lang="en-US" dirty="0"/>
              <a:t>interact with the page</a:t>
            </a:r>
          </a:p>
          <a:p>
            <a:endParaRPr lang="en-US" altLang="en-US" dirty="0"/>
          </a:p>
        </p:txBody>
      </p:sp>
      <p:pic>
        <p:nvPicPr>
          <p:cNvPr id="5" name="Picture 4"/>
          <p:cNvPicPr>
            <a:picLocks noChangeAspect="1"/>
          </p:cNvPicPr>
          <p:nvPr/>
        </p:nvPicPr>
        <p:blipFill>
          <a:blip r:embed="rId3"/>
          <a:stretch>
            <a:fillRect/>
          </a:stretch>
        </p:blipFill>
        <p:spPr>
          <a:xfrm>
            <a:off x="5490542" y="1355005"/>
            <a:ext cx="4210051" cy="2526031"/>
          </a:xfrm>
          <a:prstGeom prst="rect">
            <a:avLst/>
          </a:prstGeom>
        </p:spPr>
      </p:pic>
      <p:pic>
        <p:nvPicPr>
          <p:cNvPr id="6" name="Picture 5"/>
          <p:cNvPicPr>
            <a:picLocks noChangeAspect="1"/>
          </p:cNvPicPr>
          <p:nvPr/>
        </p:nvPicPr>
        <p:blipFill>
          <a:blip r:embed="rId4"/>
          <a:stretch>
            <a:fillRect/>
          </a:stretch>
        </p:blipFill>
        <p:spPr>
          <a:xfrm>
            <a:off x="6026064" y="2769533"/>
            <a:ext cx="5106563" cy="2223006"/>
          </a:xfrm>
          <a:prstGeom prst="rect">
            <a:avLst/>
          </a:prstGeom>
          <a:ln>
            <a:solidFill>
              <a:schemeClr val="tx1">
                <a:lumMod val="95000"/>
                <a:lumOff val="5000"/>
              </a:schemeClr>
            </a:solidFill>
          </a:ln>
        </p:spPr>
      </p:pic>
      <p:sp>
        <p:nvSpPr>
          <p:cNvPr id="7" name="TextBox 6"/>
          <p:cNvSpPr txBox="1"/>
          <p:nvPr/>
        </p:nvSpPr>
        <p:spPr>
          <a:xfrm>
            <a:off x="5380383" y="5101055"/>
            <a:ext cx="5658678" cy="585577"/>
          </a:xfrm>
          <a:prstGeom prst="rect">
            <a:avLst/>
          </a:prstGeom>
          <a:noFill/>
          <a:ln>
            <a:noFill/>
          </a:ln>
        </p:spPr>
        <p:txBody>
          <a:bodyPr wrap="none" rtlCol="0">
            <a:noAutofit/>
          </a:bodyPr>
          <a:lstStyle/>
          <a:p>
            <a:r>
              <a:rPr lang="en-US" sz="1200" dirty="0" err="1">
                <a:solidFill>
                  <a:schemeClr val="bg1"/>
                </a:solidFill>
                <a:latin typeface="Lucida Console" charset="0"/>
                <a:ea typeface="Lucida Console" charset="0"/>
                <a:cs typeface="Lucida Console" charset="0"/>
              </a:rPr>
              <a:t>var</a:t>
            </a:r>
            <a:r>
              <a:rPr lang="en-US" sz="1200" dirty="0">
                <a:solidFill>
                  <a:schemeClr val="bg1"/>
                </a:solidFill>
                <a:latin typeface="Lucida Console" charset="0"/>
                <a:ea typeface="Lucida Console" charset="0"/>
                <a:cs typeface="Lucida Console" charset="0"/>
              </a:rPr>
              <a:t> page = </a:t>
            </a:r>
          </a:p>
          <a:p>
            <a:r>
              <a:rPr lang="en-US" sz="1200" dirty="0" err="1">
                <a:solidFill>
                  <a:schemeClr val="bg1"/>
                </a:solidFill>
                <a:latin typeface="Lucida Console" charset="0"/>
                <a:ea typeface="Lucida Console" charset="0"/>
                <a:cs typeface="Lucida Console" charset="0"/>
              </a:rPr>
              <a:t>Xamarin.Forms.Application.Current.MainPage</a:t>
            </a:r>
            <a:r>
              <a:rPr lang="en-US" sz="1200" dirty="0">
                <a:solidFill>
                  <a:schemeClr val="bg1"/>
                </a:solidFill>
                <a:latin typeface="Lucida Console" charset="0"/>
                <a:ea typeface="Lucida Console" charset="0"/>
                <a:cs typeface="Lucida Console" charset="0"/>
              </a:rPr>
              <a:t> as </a:t>
            </a:r>
            <a:r>
              <a:rPr lang="en-US" sz="1200" dirty="0" err="1">
                <a:solidFill>
                  <a:schemeClr val="bg1"/>
                </a:solidFill>
                <a:latin typeface="Lucida Console" charset="0"/>
                <a:ea typeface="Lucida Console" charset="0"/>
                <a:cs typeface="Lucida Console" charset="0"/>
              </a:rPr>
              <a:t>ContentPage</a:t>
            </a:r>
            <a:r>
              <a:rPr lang="en-US" sz="1200" dirty="0">
                <a:solidFill>
                  <a:schemeClr val="bg1"/>
                </a:solidFill>
                <a:latin typeface="Lucida Console" charset="0"/>
                <a:ea typeface="Lucida Console" charset="0"/>
                <a:cs typeface="Lucida Console" charset="0"/>
              </a:rPr>
              <a:t>;</a:t>
            </a:r>
          </a:p>
        </p:txBody>
      </p:sp>
    </p:spTree>
    <p:extLst>
      <p:ext uri="{BB962C8B-B14F-4D97-AF65-F5344CB8AC3E}">
        <p14:creationId xmlns:p14="http://schemas.microsoft.com/office/powerpoint/2010/main" val="1472259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t>Authoring </a:t>
            </a:r>
            <a:r>
              <a:rPr lang="en-US" dirty="0" err="1"/>
              <a:t>Xamarin</a:t>
            </a:r>
            <a:r>
              <a:rPr lang="en-US" dirty="0"/>
              <a:t> Workbooks</a:t>
            </a:r>
            <a:endParaRPr lang="en-US" altLang="en-US" dirty="0"/>
          </a:p>
        </p:txBody>
      </p:sp>
      <p:pic>
        <p:nvPicPr>
          <p:cNvPr id="4" name="Picture 3"/>
          <p:cNvPicPr>
            <a:picLocks noChangeAspect="1"/>
          </p:cNvPicPr>
          <p:nvPr/>
        </p:nvPicPr>
        <p:blipFill>
          <a:blip r:embed="rId3"/>
          <a:stretch>
            <a:fillRect/>
          </a:stretch>
        </p:blipFill>
        <p:spPr>
          <a:xfrm>
            <a:off x="2472358" y="2101506"/>
            <a:ext cx="7273787" cy="2462332"/>
          </a:xfrm>
          <a:prstGeom prst="rect">
            <a:avLst/>
          </a:prstGeom>
        </p:spPr>
      </p:pic>
      <p:sp>
        <p:nvSpPr>
          <p:cNvPr id="5" name="Content Placeholder 3"/>
          <p:cNvSpPr>
            <a:spLocks noGrp="1"/>
          </p:cNvSpPr>
          <p:nvPr>
            <p:ph idx="1"/>
          </p:nvPr>
        </p:nvSpPr>
        <p:spPr>
          <a:xfrm>
            <a:off x="2398639" y="4783247"/>
            <a:ext cx="4204670" cy="727488"/>
          </a:xfrm>
        </p:spPr>
        <p:txBody>
          <a:bodyPr/>
          <a:lstStyle/>
          <a:p>
            <a:pPr>
              <a:spcBef>
                <a:spcPts val="400"/>
              </a:spcBef>
            </a:pPr>
            <a:r>
              <a:rPr lang="en-US" sz="2000" dirty="0">
                <a:latin typeface="Segoe UI" charset="0"/>
                <a:ea typeface="Segoe UI" charset="0"/>
                <a:cs typeface="Segoe UI" charset="0"/>
              </a:rPr>
              <a:t>Add documentation cells</a:t>
            </a:r>
          </a:p>
          <a:p>
            <a:pPr>
              <a:spcBef>
                <a:spcPts val="400"/>
              </a:spcBef>
            </a:pPr>
            <a:r>
              <a:rPr lang="en-US" sz="2000" dirty="0">
                <a:latin typeface="Segoe UI" charset="0"/>
                <a:ea typeface="Segoe UI" charset="0"/>
                <a:cs typeface="Segoe UI" charset="0"/>
              </a:rPr>
              <a:t>Format documentation cell</a:t>
            </a:r>
          </a:p>
        </p:txBody>
      </p:sp>
      <p:sp>
        <p:nvSpPr>
          <p:cNvPr id="6" name="Content Placeholder 3"/>
          <p:cNvSpPr txBox="1">
            <a:spLocks/>
          </p:cNvSpPr>
          <p:nvPr/>
        </p:nvSpPr>
        <p:spPr>
          <a:xfrm>
            <a:off x="6045594" y="4743491"/>
            <a:ext cx="4437993" cy="11191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2000" dirty="0">
                <a:solidFill>
                  <a:schemeClr val="bg1"/>
                </a:solidFill>
                <a:latin typeface="Segoe UI" charset="0"/>
                <a:ea typeface="Segoe UI" charset="0"/>
                <a:cs typeface="Segoe UI" charset="0"/>
              </a:rPr>
              <a:t>Add code cells</a:t>
            </a:r>
          </a:p>
          <a:p>
            <a:pPr>
              <a:spcBef>
                <a:spcPts val="400"/>
              </a:spcBef>
            </a:pPr>
            <a:r>
              <a:rPr lang="en-US" sz="2000" dirty="0">
                <a:solidFill>
                  <a:schemeClr val="bg1"/>
                </a:solidFill>
                <a:latin typeface="Segoe UI" charset="0"/>
                <a:ea typeface="Segoe UI" charset="0"/>
                <a:cs typeface="Segoe UI" charset="0"/>
              </a:rPr>
              <a:t>Execute code cells “to current”</a:t>
            </a:r>
          </a:p>
          <a:p>
            <a:pPr>
              <a:spcBef>
                <a:spcPts val="400"/>
              </a:spcBef>
            </a:pPr>
            <a:r>
              <a:rPr lang="en-US" sz="2000" dirty="0">
                <a:solidFill>
                  <a:schemeClr val="bg1"/>
                </a:solidFill>
                <a:latin typeface="Segoe UI" charset="0"/>
                <a:ea typeface="Segoe UI" charset="0"/>
                <a:cs typeface="Segoe UI" charset="0"/>
              </a:rPr>
              <a:t>Execute all cells</a:t>
            </a:r>
          </a:p>
        </p:txBody>
      </p:sp>
    </p:spTree>
    <p:extLst>
      <p:ext uri="{BB962C8B-B14F-4D97-AF65-F5344CB8AC3E}">
        <p14:creationId xmlns:p14="http://schemas.microsoft.com/office/powerpoint/2010/main" val="96270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t>Working with Code Cells</a:t>
            </a:r>
            <a:endParaRPr lang="en-US" altLang="en-US" dirty="0"/>
          </a:p>
        </p:txBody>
      </p:sp>
      <p:sp>
        <p:nvSpPr>
          <p:cNvPr id="4" name="Content Placeholder 3"/>
          <p:cNvSpPr>
            <a:spLocks noGrp="1"/>
          </p:cNvSpPr>
          <p:nvPr>
            <p:ph idx="1"/>
          </p:nvPr>
        </p:nvSpPr>
        <p:spPr>
          <a:xfrm>
            <a:off x="1510748" y="2425432"/>
            <a:ext cx="4437993" cy="1119115"/>
          </a:xfrm>
        </p:spPr>
        <p:txBody>
          <a:bodyPr>
            <a:normAutofit/>
          </a:bodyPr>
          <a:lstStyle/>
          <a:p>
            <a:r>
              <a:rPr lang="en-US" sz="2000" dirty="0">
                <a:latin typeface="Segoe UI" charset="0"/>
                <a:ea typeface="Segoe UI" charset="0"/>
                <a:cs typeface="Segoe UI" charset="0"/>
              </a:rPr>
              <a:t>Always written in C#</a:t>
            </a:r>
          </a:p>
          <a:p>
            <a:r>
              <a:rPr lang="en-US" sz="2000" dirty="0">
                <a:latin typeface="Segoe UI" charset="0"/>
                <a:ea typeface="Segoe UI" charset="0"/>
                <a:cs typeface="Segoe UI" charset="0"/>
              </a:rPr>
              <a:t>Executed via “Run” or keyboard</a:t>
            </a:r>
          </a:p>
        </p:txBody>
      </p:sp>
      <p:sp>
        <p:nvSpPr>
          <p:cNvPr id="5" name="Content Placeholder 3"/>
          <p:cNvSpPr txBox="1">
            <a:spLocks/>
          </p:cNvSpPr>
          <p:nvPr/>
        </p:nvSpPr>
        <p:spPr>
          <a:xfrm>
            <a:off x="6004776" y="2425432"/>
            <a:ext cx="4437993" cy="1119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latin typeface="Segoe UI" charset="0"/>
                <a:ea typeface="Segoe UI" charset="0"/>
                <a:cs typeface="Segoe UI" charset="0"/>
              </a:rPr>
              <a:t>Can reference variables contained in previous code cells</a:t>
            </a:r>
          </a:p>
        </p:txBody>
      </p:sp>
      <p:pic>
        <p:nvPicPr>
          <p:cNvPr id="6" name="Picture 5"/>
          <p:cNvPicPr>
            <a:picLocks noChangeAspect="1"/>
          </p:cNvPicPr>
          <p:nvPr/>
        </p:nvPicPr>
        <p:blipFill>
          <a:blip r:embed="rId3"/>
          <a:stretch>
            <a:fillRect/>
          </a:stretch>
        </p:blipFill>
        <p:spPr>
          <a:xfrm>
            <a:off x="1510748" y="3544547"/>
            <a:ext cx="9210102" cy="2038212"/>
          </a:xfrm>
          <a:prstGeom prst="rect">
            <a:avLst/>
          </a:prstGeom>
          <a:ln>
            <a:solidFill>
              <a:schemeClr val="tx1">
                <a:lumMod val="50000"/>
              </a:schemeClr>
            </a:solidFill>
          </a:ln>
        </p:spPr>
      </p:pic>
    </p:spTree>
    <p:extLst>
      <p:ext uri="{BB962C8B-B14F-4D97-AF65-F5344CB8AC3E}">
        <p14:creationId xmlns:p14="http://schemas.microsoft.com/office/powerpoint/2010/main" val="98022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lstStyle/>
          <a:p>
            <a:r>
              <a:rPr lang="en-US" dirty="0" err="1"/>
              <a:t>Xamarin</a:t>
            </a:r>
            <a:r>
              <a:rPr lang="en-US" dirty="0"/>
              <a:t> UI Inspector</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View in platform-specific mode or </a:t>
            </a:r>
            <a:r>
              <a:rPr lang="en-US" dirty="0" err="1"/>
              <a:t>Xamarin</a:t>
            </a:r>
            <a:r>
              <a:rPr lang="en-US" dirty="0"/>
              <a:t> Forms mode</a:t>
            </a:r>
          </a:p>
          <a:p>
            <a:pPr marL="342900" indent="-342900">
              <a:buFont typeface="Arial" charset="0"/>
              <a:buChar char="•"/>
            </a:pPr>
            <a:r>
              <a:rPr lang="en-US" dirty="0"/>
              <a:t>3D rendering enables </a:t>
            </a:r>
            <a:br>
              <a:rPr lang="en-US" dirty="0"/>
            </a:br>
            <a:r>
              <a:rPr lang="en-US" dirty="0"/>
              <a:t>“layered” viewing</a:t>
            </a:r>
          </a:p>
          <a:p>
            <a:pPr marL="342900" indent="-342900">
              <a:buFont typeface="Arial" charset="0"/>
              <a:buChar char="•"/>
            </a:pPr>
            <a:r>
              <a:rPr lang="en-US" dirty="0"/>
              <a:t>Not all properties are </a:t>
            </a:r>
            <a:br>
              <a:rPr lang="en-US" dirty="0"/>
            </a:br>
            <a:r>
              <a:rPr lang="en-US" dirty="0"/>
              <a:t>available for live editing</a:t>
            </a:r>
          </a:p>
          <a:p>
            <a:endParaRPr lang="en-US" altLang="en-US" dirty="0"/>
          </a:p>
        </p:txBody>
      </p:sp>
      <p:grpSp>
        <p:nvGrpSpPr>
          <p:cNvPr id="5" name="Group 4"/>
          <p:cNvGrpSpPr/>
          <p:nvPr/>
        </p:nvGrpSpPr>
        <p:grpSpPr>
          <a:xfrm>
            <a:off x="5492168" y="1189250"/>
            <a:ext cx="5304929" cy="4191133"/>
            <a:chOff x="5711971" y="1560769"/>
            <a:chExt cx="5785898" cy="4571120"/>
          </a:xfrm>
        </p:grpSpPr>
        <p:pic>
          <p:nvPicPr>
            <p:cNvPr id="6" name="Picture 5"/>
            <p:cNvPicPr>
              <a:picLocks noChangeAspect="1"/>
            </p:cNvPicPr>
            <p:nvPr/>
          </p:nvPicPr>
          <p:blipFill>
            <a:blip r:embed="rId3"/>
            <a:stretch>
              <a:fillRect/>
            </a:stretch>
          </p:blipFill>
          <p:spPr>
            <a:xfrm>
              <a:off x="5711971" y="1560769"/>
              <a:ext cx="3517639" cy="2969190"/>
            </a:xfrm>
            <a:prstGeom prst="rect">
              <a:avLst/>
            </a:prstGeom>
            <a:ln>
              <a:solidFill>
                <a:schemeClr val="tx1">
                  <a:lumMod val="95000"/>
                  <a:lumOff val="5000"/>
                </a:schemeClr>
              </a:solidFill>
            </a:ln>
          </p:spPr>
        </p:pic>
        <p:pic>
          <p:nvPicPr>
            <p:cNvPr id="7" name="Picture 6"/>
            <p:cNvPicPr>
              <a:picLocks noChangeAspect="1"/>
            </p:cNvPicPr>
            <p:nvPr/>
          </p:nvPicPr>
          <p:blipFill>
            <a:blip r:embed="rId4"/>
            <a:stretch>
              <a:fillRect/>
            </a:stretch>
          </p:blipFill>
          <p:spPr>
            <a:xfrm>
              <a:off x="6906261" y="2332739"/>
              <a:ext cx="2671147" cy="3624380"/>
            </a:xfrm>
            <a:prstGeom prst="rect">
              <a:avLst/>
            </a:prstGeom>
            <a:ln>
              <a:solidFill>
                <a:schemeClr val="tx1">
                  <a:lumMod val="95000"/>
                  <a:lumOff val="5000"/>
                </a:schemeClr>
              </a:solidFill>
            </a:ln>
          </p:spPr>
        </p:pic>
        <p:pic>
          <p:nvPicPr>
            <p:cNvPr id="8" name="Picture 7"/>
            <p:cNvPicPr>
              <a:picLocks noChangeAspect="1"/>
            </p:cNvPicPr>
            <p:nvPr/>
          </p:nvPicPr>
          <p:blipFill>
            <a:blip r:embed="rId5"/>
            <a:stretch>
              <a:fillRect/>
            </a:stretch>
          </p:blipFill>
          <p:spPr>
            <a:xfrm>
              <a:off x="8413693" y="2928028"/>
              <a:ext cx="3084176" cy="3203861"/>
            </a:xfrm>
            <a:prstGeom prst="rect">
              <a:avLst/>
            </a:prstGeom>
            <a:ln>
              <a:solidFill>
                <a:schemeClr val="tx1">
                  <a:lumMod val="95000"/>
                  <a:lumOff val="5000"/>
                </a:schemeClr>
              </a:solidFill>
            </a:ln>
          </p:spPr>
        </p:pic>
      </p:grpSp>
    </p:spTree>
    <p:extLst>
      <p:ext uri="{BB962C8B-B14F-4D97-AF65-F5344CB8AC3E}">
        <p14:creationId xmlns:p14="http://schemas.microsoft.com/office/powerpoint/2010/main" val="1377444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t>XAML Previewer</a:t>
            </a:r>
            <a:endParaRPr lang="en-US" altLang="en-US" dirty="0"/>
          </a:p>
        </p:txBody>
      </p:sp>
      <p:pic>
        <p:nvPicPr>
          <p:cNvPr id="4" name="Picture 3"/>
          <p:cNvPicPr>
            <a:picLocks noChangeAspect="1"/>
          </p:cNvPicPr>
          <p:nvPr/>
        </p:nvPicPr>
        <p:blipFill>
          <a:blip r:embed="rId3"/>
          <a:stretch>
            <a:fillRect/>
          </a:stretch>
        </p:blipFill>
        <p:spPr>
          <a:xfrm>
            <a:off x="2078021" y="2088253"/>
            <a:ext cx="8035958" cy="3660970"/>
          </a:xfrm>
          <a:prstGeom prst="rect">
            <a:avLst/>
          </a:prstGeom>
        </p:spPr>
      </p:pic>
    </p:spTree>
    <p:extLst>
      <p:ext uri="{BB962C8B-B14F-4D97-AF65-F5344CB8AC3E}">
        <p14:creationId xmlns:p14="http://schemas.microsoft.com/office/powerpoint/2010/main" val="83769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a:xfrm>
            <a:off x="838200" y="1046163"/>
            <a:ext cx="3933825" cy="644525"/>
          </a:xfrm>
        </p:spPr>
        <p:txBody>
          <a:bodyPr/>
          <a:lstStyle/>
          <a:p>
            <a:r>
              <a:rPr lang="en-US" dirty="0" err="1"/>
              <a:t>Xamarin</a:t>
            </a:r>
            <a:r>
              <a:rPr lang="en-US" dirty="0"/>
              <a:t> Profiler</a:t>
            </a:r>
            <a:endParaRPr lang="en-US" altLang="en-US" dirty="0"/>
          </a:p>
        </p:txBody>
      </p:sp>
      <p:sp>
        <p:nvSpPr>
          <p:cNvPr id="22531" name="Text Placeholder 3"/>
          <p:cNvSpPr>
            <a:spLocks noGrp="1"/>
          </p:cNvSpPr>
          <p:nvPr>
            <p:ph type="body" sz="half" idx="2"/>
          </p:nvPr>
        </p:nvSpPr>
        <p:spPr>
          <a:xfrm>
            <a:off x="839788" y="2447925"/>
            <a:ext cx="3932237" cy="3421063"/>
          </a:xfrm>
        </p:spPr>
        <p:txBody>
          <a:bodyPr/>
          <a:lstStyle/>
          <a:p>
            <a:pPr marL="342900" indent="-342900">
              <a:buFont typeface="Arial" charset="0"/>
              <a:buChar char="•"/>
            </a:pPr>
            <a:r>
              <a:rPr lang="en-US" dirty="0"/>
              <a:t>Only available in Visual Studio 2017 Enterprise</a:t>
            </a:r>
          </a:p>
          <a:p>
            <a:pPr marL="342900" indent="-342900">
              <a:buFont typeface="Arial" charset="0"/>
              <a:buChar char="•"/>
            </a:pPr>
            <a:r>
              <a:rPr lang="en-US" dirty="0"/>
              <a:t>Instruments for:</a:t>
            </a:r>
          </a:p>
          <a:p>
            <a:pPr marL="742950" lvl="1" indent="-285750">
              <a:buFont typeface="Arial" charset="0"/>
              <a:buChar char="•"/>
            </a:pPr>
            <a:r>
              <a:rPr lang="en-US" sz="1600" dirty="0"/>
              <a:t>Allocations</a:t>
            </a:r>
          </a:p>
          <a:p>
            <a:pPr marL="742950" lvl="1" indent="-285750">
              <a:buFont typeface="Arial" charset="0"/>
              <a:buChar char="•"/>
            </a:pPr>
            <a:r>
              <a:rPr lang="en-US" sz="1600" dirty="0"/>
              <a:t>Time Profiler</a:t>
            </a:r>
          </a:p>
          <a:p>
            <a:pPr marL="742950" lvl="1" indent="-285750">
              <a:buFont typeface="Arial" charset="0"/>
              <a:buChar char="•"/>
            </a:pPr>
            <a:r>
              <a:rPr lang="en-US" sz="1600" dirty="0"/>
              <a:t>Cycles</a:t>
            </a:r>
          </a:p>
          <a:p>
            <a:pPr marL="342900" indent="-342900">
              <a:buFont typeface="Arial" charset="0"/>
              <a:buChar char="•"/>
            </a:pPr>
            <a:r>
              <a:rPr lang="en-US" dirty="0"/>
              <a:t>Call tree</a:t>
            </a:r>
          </a:p>
          <a:p>
            <a:pPr marL="342900" indent="-342900">
              <a:buFont typeface="Arial" charset="0"/>
              <a:buChar char="•"/>
            </a:pPr>
            <a:r>
              <a:rPr lang="en-US" dirty="0"/>
              <a:t>Sampling</a:t>
            </a:r>
          </a:p>
          <a:p>
            <a:endParaRPr lang="en-US" altLang="en-US" dirty="0"/>
          </a:p>
        </p:txBody>
      </p:sp>
      <p:pic>
        <p:nvPicPr>
          <p:cNvPr id="5" name="Picture 4"/>
          <p:cNvPicPr>
            <a:picLocks noChangeAspect="1"/>
          </p:cNvPicPr>
          <p:nvPr/>
        </p:nvPicPr>
        <p:blipFill>
          <a:blip r:embed="rId3"/>
          <a:stretch>
            <a:fillRect/>
          </a:stretch>
        </p:blipFill>
        <p:spPr>
          <a:xfrm>
            <a:off x="8025694" y="1315118"/>
            <a:ext cx="2921974" cy="4126648"/>
          </a:xfrm>
          <a:prstGeom prst="rect">
            <a:avLst/>
          </a:prstGeom>
        </p:spPr>
      </p:pic>
      <p:pic>
        <p:nvPicPr>
          <p:cNvPr id="6" name="Picture 5"/>
          <p:cNvPicPr>
            <a:picLocks noChangeAspect="1"/>
          </p:cNvPicPr>
          <p:nvPr/>
        </p:nvPicPr>
        <p:blipFill>
          <a:blip r:embed="rId4"/>
          <a:stretch>
            <a:fillRect/>
          </a:stretch>
        </p:blipFill>
        <p:spPr>
          <a:xfrm>
            <a:off x="5416676" y="1832196"/>
            <a:ext cx="2472481" cy="587862"/>
          </a:xfrm>
          <a:prstGeom prst="rect">
            <a:avLst/>
          </a:prstGeom>
        </p:spPr>
      </p:pic>
      <p:sp>
        <p:nvSpPr>
          <p:cNvPr id="7" name="Arrow: Bent 7"/>
          <p:cNvSpPr/>
          <p:nvPr/>
        </p:nvSpPr>
        <p:spPr>
          <a:xfrm rot="10800000" flipH="1">
            <a:off x="6432199" y="2480225"/>
            <a:ext cx="1456958" cy="140838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100297"/>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1C999-7B3A-DD4B-A630-F0BB99759982}" vid="{2AC5765B-F6DA-3D4E-ACA2-9EAB5990A0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Template - Operation Remote Resupply</Template>
  <TotalTime>19</TotalTime>
  <Words>924</Words>
  <Application>Microsoft Office PowerPoint</Application>
  <PresentationFormat>Widescreen</PresentationFormat>
  <Paragraphs>102</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Lucida Console</vt:lpstr>
      <vt:lpstr>Segoe UI</vt:lpstr>
      <vt:lpstr>Segoe UI Light</vt:lpstr>
      <vt:lpstr>Segoe UI Semibold</vt:lpstr>
      <vt:lpstr>Office Theme</vt:lpstr>
      <vt:lpstr>PART 3: Xamarin Workbooks,  UI Inspector, Previewer,  and Profiler</vt:lpstr>
      <vt:lpstr>Xamarin Workbooks</vt:lpstr>
      <vt:lpstr>Creating Xamarin Workbooks</vt:lpstr>
      <vt:lpstr>Integrating Workbooks with Xamarin Forms</vt:lpstr>
      <vt:lpstr>Authoring Xamarin Workbooks</vt:lpstr>
      <vt:lpstr>Working with Code Cells</vt:lpstr>
      <vt:lpstr>Xamarin UI Inspector</vt:lpstr>
      <vt:lpstr>XAML Previewer</vt:lpstr>
      <vt:lpstr>Xamarin Profiler</vt:lpstr>
      <vt:lpstr>Lab 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5: Xamarin Workbooks,  UI Inspector, Previewer,  and Profiler</dc:title>
  <dc:creator>Katherine Boliek (US)</dc:creator>
  <cp:lastModifiedBy>Scott Peterson</cp:lastModifiedBy>
  <cp:revision>6</cp:revision>
  <cp:lastPrinted>2017-05-26T22:39:12Z</cp:lastPrinted>
  <dcterms:created xsi:type="dcterms:W3CDTF">2017-05-25T17:48:36Z</dcterms:created>
  <dcterms:modified xsi:type="dcterms:W3CDTF">2017-05-27T03:17:11Z</dcterms:modified>
</cp:coreProperties>
</file>